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7" r:id="rId13"/>
    <p:sldId id="270" r:id="rId14"/>
    <p:sldId id="271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17.05.2022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2.SINIF</a:t>
            </a:r>
            <a:b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HAYAT BİLGİSİ GENEL TEKRAR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7526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latin typeface="Comic Sans MS" pitchFamily="66" charset="0"/>
              </a:rPr>
              <a:t>SORU-CEVAP ETKİNLİĞİ</a:t>
            </a:r>
            <a:endParaRPr lang="tr-TR" sz="36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74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Evdeki sorumluluklarımız nelerdir?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Kıyafetlerimizi katlamak,</a:t>
            </a:r>
          </a:p>
          <a:p>
            <a:r>
              <a:rPr lang="tr-TR" dirty="0" smtClean="0">
                <a:latin typeface="Comic Sans MS" pitchFamily="66" charset="0"/>
              </a:rPr>
              <a:t>Yatağımızı düzeltmek,</a:t>
            </a:r>
          </a:p>
          <a:p>
            <a:r>
              <a:rPr lang="tr-TR" dirty="0" smtClean="0">
                <a:latin typeface="Comic Sans MS" pitchFamily="66" charset="0"/>
              </a:rPr>
              <a:t>Çantamızı hazırlamak,</a:t>
            </a:r>
          </a:p>
          <a:p>
            <a:r>
              <a:rPr lang="tr-TR" dirty="0" smtClean="0">
                <a:latin typeface="Comic Sans MS" pitchFamily="66" charset="0"/>
              </a:rPr>
              <a:t>Oda ve masamızı temiz tutmak,</a:t>
            </a:r>
          </a:p>
          <a:p>
            <a:r>
              <a:rPr lang="tr-TR" dirty="0" smtClean="0">
                <a:latin typeface="Comic Sans MS" pitchFamily="66" charset="0"/>
              </a:rPr>
              <a:t>Anne ve babamıza yardımlaşmak.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28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19613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1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İhtiyaç ve istek arasındaki fark nedir?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Temel gereksinimlerimizi karşılamak için kullandığımız araç gereçler=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ihtiyaç</a:t>
            </a:r>
          </a:p>
          <a:p>
            <a:r>
              <a:rPr lang="tr-TR" dirty="0" smtClean="0">
                <a:latin typeface="Comic Sans MS" pitchFamily="66" charset="0"/>
              </a:rPr>
              <a:t>İhtiyaçlarımız dışında olan olmasa da yapabileceğimiz araç gereçler= 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istek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4" y="4149080"/>
            <a:ext cx="1855093" cy="18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89" y="409991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581128"/>
            <a:ext cx="2359808" cy="161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07441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90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Kaynaklarımızı tasarruflu kullanmak için neler yapmalıyız?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Kaynaklarımız tükenebilir olduğu için bilinçli kullanıp israf etmemeliyiz.</a:t>
            </a:r>
          </a:p>
          <a:p>
            <a:r>
              <a:rPr lang="tr-TR" dirty="0" smtClean="0">
                <a:latin typeface="Comic Sans MS" pitchFamily="66" charset="0"/>
              </a:rPr>
              <a:t>Gereksiz yanan lambaları kapatmalıyız.</a:t>
            </a:r>
          </a:p>
          <a:p>
            <a:r>
              <a:rPr lang="tr-TR" dirty="0" smtClean="0">
                <a:latin typeface="Comic Sans MS" pitchFamily="66" charset="0"/>
              </a:rPr>
              <a:t>Damlayan muslukları tamir etmeliyiz.</a:t>
            </a:r>
          </a:p>
          <a:p>
            <a:r>
              <a:rPr lang="tr-TR" dirty="0" smtClean="0">
                <a:latin typeface="Comic Sans MS" pitchFamily="66" charset="0"/>
              </a:rPr>
              <a:t>Doğalgaz açıkken camları öğle saatinde havalandırmalıyız.</a:t>
            </a:r>
          </a:p>
          <a:p>
            <a:r>
              <a:rPr lang="tr-TR" dirty="0" smtClean="0">
                <a:latin typeface="Comic Sans MS" pitchFamily="66" charset="0"/>
              </a:rPr>
              <a:t>Tüketebileceğimiz kadar yiyecek almalıyız.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060848"/>
            <a:ext cx="193357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42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Sağlığımız için çalışanlar kimlerdir?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tr-TR" dirty="0" err="1" smtClean="0">
                <a:latin typeface="Comic Sans MS" pitchFamily="66" charset="0"/>
              </a:rPr>
              <a:t>Doktorlar,hemşireler,diş</a:t>
            </a:r>
            <a:r>
              <a:rPr lang="tr-TR" dirty="0" smtClean="0">
                <a:latin typeface="Comic Sans MS" pitchFamily="66" charset="0"/>
              </a:rPr>
              <a:t> hekimleri ve eczacılar sağlığımız için çalışanlardan birkaçıdır.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79998" y="2917760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İlkbahar meyve ve sebzeleri </a:t>
            </a:r>
            <a:r>
              <a:rPr lang="tr-TR" sz="2800" dirty="0" err="1" smtClean="0">
                <a:solidFill>
                  <a:srgbClr val="FF0000"/>
                </a:solidFill>
                <a:latin typeface="Comic Sans MS" pitchFamily="66" charset="0"/>
              </a:rPr>
              <a:t>hangilleridir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79998" y="3573015"/>
            <a:ext cx="87640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İlkbahar </a:t>
            </a:r>
            <a:r>
              <a:rPr lang="tr-TR" sz="2000" dirty="0" err="1" smtClean="0">
                <a:solidFill>
                  <a:srgbClr val="FF0000"/>
                </a:solidFill>
                <a:latin typeface="Comic Sans MS" pitchFamily="66" charset="0"/>
              </a:rPr>
              <a:t>meyveleri:</a:t>
            </a:r>
            <a:r>
              <a:rPr lang="tr-TR" sz="2000" dirty="0" err="1" smtClean="0"/>
              <a:t>Yeşil</a:t>
            </a:r>
            <a:r>
              <a:rPr lang="tr-TR" sz="2000" dirty="0" smtClean="0"/>
              <a:t> </a:t>
            </a:r>
            <a:r>
              <a:rPr lang="tr-TR" sz="2000" dirty="0" err="1" smtClean="0"/>
              <a:t>erik,çilek,çağla,elmadır</a:t>
            </a:r>
            <a:r>
              <a:rPr lang="tr-TR" sz="2000" dirty="0" smtClean="0"/>
              <a:t>.</a:t>
            </a:r>
          </a:p>
          <a:p>
            <a:r>
              <a:rPr lang="tr-TR" sz="2000" dirty="0" smtClean="0">
                <a:solidFill>
                  <a:srgbClr val="FF0000"/>
                </a:solidFill>
                <a:latin typeface="Comic Sans MS" pitchFamily="66" charset="0"/>
              </a:rPr>
              <a:t>İlkbaharsebzeleri:</a:t>
            </a:r>
            <a:r>
              <a:rPr lang="tr-TR" sz="2000" dirty="0" smtClean="0"/>
              <a:t>Bezelye,bakla,ıspanak,enginar,marul,kuşkonmaz,havuç,semizotu</a:t>
            </a:r>
            <a:endParaRPr lang="tr-TR" sz="2000" dirty="0"/>
          </a:p>
        </p:txBody>
      </p:sp>
      <p:sp>
        <p:nvSpPr>
          <p:cNvPr id="7" name="Metin kutusu 6"/>
          <p:cNvSpPr txBox="1"/>
          <p:nvPr/>
        </p:nvSpPr>
        <p:spPr>
          <a:xfrm>
            <a:off x="406041" y="4628939"/>
            <a:ext cx="769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Yaz mevsimi meyve ve sebzeleri hangileridir?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79512" y="530068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Yaz meyveleri:</a:t>
            </a:r>
            <a:r>
              <a:rPr lang="tr-TR" dirty="0" smtClean="0">
                <a:latin typeface="Comic Sans MS" pitchFamily="66" charset="0"/>
              </a:rPr>
              <a:t>Karpuz,kavun,şeftali,kayısı,vişne,kiraz,üzüm,incir,böğürtlen,çilek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Yaz sebzeleri:</a:t>
            </a:r>
            <a:r>
              <a:rPr lang="tr-TR" dirty="0" smtClean="0">
                <a:latin typeface="Comic Sans MS" pitchFamily="66" charset="0"/>
              </a:rPr>
              <a:t>Tazefasulye,biber,patlıcan,salatalık,domates,enginar,kabak,</a:t>
            </a:r>
          </a:p>
          <a:p>
            <a:r>
              <a:rPr lang="tr-TR" dirty="0" err="1" smtClean="0">
                <a:latin typeface="Comic Sans MS" pitchFamily="66" charset="0"/>
              </a:rPr>
              <a:t>Bamya,börülce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063" y="1310804"/>
            <a:ext cx="977862" cy="130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5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build="p"/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Sonbahar meyve ve sebzeleri hangileridir?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4704"/>
          </a:xfrm>
        </p:spPr>
        <p:txBody>
          <a:bodyPr/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Meyveleri:</a:t>
            </a:r>
            <a:r>
              <a:rPr lang="tr-TR" dirty="0" err="1" smtClean="0">
                <a:latin typeface="Comic Sans MS" pitchFamily="66" charset="0"/>
              </a:rPr>
              <a:t>Kivi,elma,armut,ayva,incir,nar,böğürtlen</a:t>
            </a:r>
            <a:r>
              <a:rPr lang="tr-TR" dirty="0" smtClean="0">
                <a:latin typeface="Comic Sans MS" pitchFamily="66" charset="0"/>
              </a:rPr>
              <a:t> gibi</a:t>
            </a:r>
          </a:p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Sebzeleri:</a:t>
            </a:r>
            <a:r>
              <a:rPr lang="tr-TR" dirty="0" err="1" smtClean="0">
                <a:latin typeface="Comic Sans MS" pitchFamily="66" charset="0"/>
              </a:rPr>
              <a:t>Havuç,brokoli,karnabahar,nane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39552" y="2708920"/>
            <a:ext cx="702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Kış meyve ve sebzeleri hangileridir?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39552" y="3573016"/>
            <a:ext cx="70842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Meyveleri:</a:t>
            </a:r>
            <a:r>
              <a:rPr lang="tr-TR" sz="2400" dirty="0" err="1" smtClean="0"/>
              <a:t>Elma,portakal,muz,mandalina,ayva,nar,greyfurt</a:t>
            </a:r>
            <a:endParaRPr lang="tr-TR" sz="2400" dirty="0" smtClean="0"/>
          </a:p>
          <a:p>
            <a:r>
              <a:rPr lang="tr-TR" sz="2400" dirty="0" err="1" smtClean="0">
                <a:solidFill>
                  <a:srgbClr val="FF0000"/>
                </a:solidFill>
                <a:latin typeface="Comic Sans MS" pitchFamily="66" charset="0"/>
              </a:rPr>
              <a:t>Sebzeleri</a:t>
            </a:r>
            <a:r>
              <a:rPr lang="tr-TR" sz="2400" dirty="0" err="1" smtClean="0">
                <a:solidFill>
                  <a:srgbClr val="FF0000"/>
                </a:solidFill>
              </a:rPr>
              <a:t>:</a:t>
            </a:r>
            <a:r>
              <a:rPr lang="tr-TR" sz="2400" dirty="0" err="1" smtClean="0"/>
              <a:t>Lahana,ıspanak,turp,pırasa,pancar,havuç,karnabaha</a:t>
            </a:r>
            <a:r>
              <a:rPr lang="tr-TR" dirty="0" err="1" smtClean="0"/>
              <a:t>r</a:t>
            </a:r>
            <a:endParaRPr lang="tr-TR" dirty="0"/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88595"/>
            <a:ext cx="2647181" cy="18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2880320" cy="127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16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Dengeli beslenme nedir?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Vücudumuzun ihtiyaç duyduğu her türlü besinden yeteri kadar yemeye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dengeli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beslenme</a:t>
            </a:r>
            <a:r>
              <a:rPr lang="tr-TR" dirty="0" smtClean="0">
                <a:latin typeface="Comic Sans MS" pitchFamily="66" charset="0"/>
              </a:rPr>
              <a:t> denir.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51520" y="2780928"/>
            <a:ext cx="8650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Yemekteki görgü kuralları nelerdir?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39552" y="3488814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Yemekten önce ve sonra ellerimizi yıkamalıyız.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Yemeğimizi </a:t>
            </a:r>
            <a:r>
              <a:rPr lang="tr-TR" sz="2400" dirty="0" err="1" smtClean="0">
                <a:latin typeface="Comic Sans MS" pitchFamily="66" charset="0"/>
              </a:rPr>
              <a:t>çatal,bıçak</a:t>
            </a:r>
            <a:r>
              <a:rPr lang="tr-TR" sz="2400" dirty="0" smtClean="0">
                <a:latin typeface="Comic Sans MS" pitchFamily="66" charset="0"/>
              </a:rPr>
              <a:t> ve kaşık kullanarak yemeliyiz.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Tabağımıza yiyebileceğimiz kadar yemek almalıyız.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Ağzımızda yemek varken konuşmamalıyız.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Yemeğe hep beraber oturmalıyız.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r-TR" sz="2400" dirty="0" smtClean="0">
                <a:latin typeface="Comic Sans MS" pitchFamily="66" charset="0"/>
              </a:rPr>
              <a:t>Başkasının tabağından </a:t>
            </a:r>
            <a:r>
              <a:rPr lang="tr-TR" sz="2400" dirty="0" err="1" smtClean="0">
                <a:latin typeface="Comic Sans MS" pitchFamily="66" charset="0"/>
              </a:rPr>
              <a:t>yememeli,çatal</a:t>
            </a:r>
            <a:r>
              <a:rPr lang="tr-TR" sz="2400" dirty="0" smtClean="0">
                <a:latin typeface="Comic Sans MS" pitchFamily="66" charset="0"/>
              </a:rPr>
              <a:t> ve kaşığını kullanmamalıyız.</a:t>
            </a:r>
          </a:p>
          <a:p>
            <a:pPr marL="285750" indent="-285750">
              <a:buFont typeface="Arial" pitchFamily="34" charset="0"/>
              <a:buChar char="•"/>
            </a:pP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23" y="335182"/>
            <a:ext cx="1134616" cy="13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59296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Kara yolu taşıtları hangileridir?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748680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Comic Sans MS" pitchFamily="66" charset="0"/>
              </a:rPr>
              <a:t>Otomobil,otobüs,kamyon,bisiklet</a:t>
            </a:r>
            <a:r>
              <a:rPr lang="tr-TR" dirty="0" smtClean="0">
                <a:latin typeface="Comic Sans MS" pitchFamily="66" charset="0"/>
              </a:rPr>
              <a:t>…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87415" y="2295453"/>
            <a:ext cx="55755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Deniz yolu taşıtları hangileridir?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593839" y="2943136"/>
            <a:ext cx="731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Comic Sans MS" pitchFamily="66" charset="0"/>
              </a:rPr>
              <a:t>Tekne,vapur,kayık,gemi,sal,feribot,deniz</a:t>
            </a:r>
            <a:r>
              <a:rPr lang="tr-TR" sz="2400" dirty="0" smtClean="0">
                <a:latin typeface="Comic Sans MS" pitchFamily="66" charset="0"/>
              </a:rPr>
              <a:t> otobüsü..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395536" y="3430876"/>
            <a:ext cx="82296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Hava yolu taşıtları hangileridir?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93839" y="4190172"/>
            <a:ext cx="4200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Comic Sans MS" pitchFamily="66" charset="0"/>
              </a:rPr>
              <a:t>Uçak,helikopter,balon,zeplin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8" name="Başlık 1"/>
          <p:cNvSpPr txBox="1">
            <a:spLocks/>
          </p:cNvSpPr>
          <p:nvPr/>
        </p:nvSpPr>
        <p:spPr>
          <a:xfrm>
            <a:off x="323528" y="4674495"/>
            <a:ext cx="8229600" cy="75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Demir yolu taşıtları hangileridir?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399697" y="5472064"/>
            <a:ext cx="3057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>
                <a:latin typeface="Comic Sans MS" pitchFamily="66" charset="0"/>
              </a:rPr>
              <a:t>Tren,metro,tramvay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285" y="3393496"/>
            <a:ext cx="1258341" cy="125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096984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92696"/>
            <a:ext cx="3261894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43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  <p:bldP spid="6" grpId="0"/>
      <p:bldP spid="7" grpId="0"/>
      <p:bldP spid="8" grpId="0"/>
      <p:bldP spid="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Güvenli bir yolculuk için nelere dikkat etmek gerekir?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2188840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Taşıtlara binerken ve inerken her zaman aracın sağ tarafını kullanmalıyız.</a:t>
            </a:r>
          </a:p>
          <a:p>
            <a:r>
              <a:rPr lang="tr-TR" dirty="0" smtClean="0">
                <a:latin typeface="Comic Sans MS" pitchFamily="66" charset="0"/>
              </a:rPr>
              <a:t>Emniyet kemeri takmalıyız.</a:t>
            </a:r>
          </a:p>
          <a:p>
            <a:r>
              <a:rPr lang="tr-TR" dirty="0" smtClean="0">
                <a:latin typeface="Comic Sans MS" pitchFamily="66" charset="0"/>
              </a:rPr>
              <a:t>Araç tam olarak durmadan inmemeli ve binmemeliyiz.</a:t>
            </a:r>
          </a:p>
          <a:p>
            <a:r>
              <a:rPr lang="tr-TR" dirty="0" smtClean="0">
                <a:latin typeface="Comic Sans MS" pitchFamily="66" charset="0"/>
              </a:rPr>
              <a:t>Şoförün dikkatini dağıtacak hareketler yapmamalıyız.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74264" y="4001033"/>
            <a:ext cx="8869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Acil bir durum olduğunda hangi numarayı aramalıyız?</a:t>
            </a:r>
            <a:endParaRPr lang="tr-TR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3568" y="5251108"/>
            <a:ext cx="4429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112</a:t>
            </a:r>
            <a:r>
              <a:rPr lang="tr-TR" dirty="0" smtClean="0">
                <a:latin typeface="Comic Sans MS" pitchFamily="66" charset="0"/>
              </a:rPr>
              <a:t>  Acil çağrı merkezini aramalıyız.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24253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23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Güvenli oyun alanları nerelerdir?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Evimizin ve okulumuzun bahçesi,</a:t>
            </a:r>
          </a:p>
          <a:p>
            <a:r>
              <a:rPr lang="tr-TR" dirty="0" smtClean="0">
                <a:latin typeface="Comic Sans MS" pitchFamily="66" charset="0"/>
              </a:rPr>
              <a:t>Çocuk parkları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Güvenli olmayan oyun alanları nerelerdir?</a:t>
            </a:r>
          </a:p>
          <a:p>
            <a:r>
              <a:rPr lang="tr-TR" dirty="0" smtClean="0">
                <a:latin typeface="Comic Sans MS" pitchFamily="66" charset="0"/>
              </a:rPr>
              <a:t>Cadde,</a:t>
            </a:r>
          </a:p>
          <a:p>
            <a:r>
              <a:rPr lang="tr-TR" dirty="0" smtClean="0">
                <a:latin typeface="Comic Sans MS" pitchFamily="66" charset="0"/>
              </a:rPr>
              <a:t>Sokak,</a:t>
            </a:r>
          </a:p>
          <a:p>
            <a:r>
              <a:rPr lang="tr-TR" dirty="0" smtClean="0">
                <a:latin typeface="Comic Sans MS" pitchFamily="66" charset="0"/>
              </a:rPr>
              <a:t>İnşaat alanı,</a:t>
            </a:r>
          </a:p>
          <a:p>
            <a:r>
              <a:rPr lang="tr-TR" dirty="0" smtClean="0">
                <a:latin typeface="Comic Sans MS" pitchFamily="66" charset="0"/>
              </a:rPr>
              <a:t>Issız yerler 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453384"/>
            <a:ext cx="1944216" cy="14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3789040"/>
            <a:ext cx="24288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15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Ülkemizin adı nedir?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TÜRKİYE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Ülkemizde kaç il vardır?</a:t>
            </a:r>
          </a:p>
          <a:p>
            <a:r>
              <a:rPr lang="tr-TR" dirty="0" smtClean="0">
                <a:latin typeface="Comic Sans MS" pitchFamily="66" charset="0"/>
              </a:rPr>
              <a:t>81 il vardır.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Ülkemizin başkenti neresidir?</a:t>
            </a:r>
          </a:p>
          <a:p>
            <a:r>
              <a:rPr lang="tr-TR" dirty="0" smtClean="0">
                <a:latin typeface="Comic Sans MS" pitchFamily="66" charset="0"/>
              </a:rPr>
              <a:t>Ankara’dır.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Ülkemizi çevreleyen denizler hangileridir?</a:t>
            </a:r>
          </a:p>
          <a:p>
            <a:r>
              <a:rPr lang="tr-TR" dirty="0" smtClean="0">
                <a:latin typeface="Comic Sans MS" pitchFamily="66" charset="0"/>
              </a:rPr>
              <a:t>Ülkemizin üç tarafı denizlerle </a:t>
            </a:r>
            <a:r>
              <a:rPr lang="tr-TR" dirty="0" err="1" smtClean="0">
                <a:latin typeface="Comic Sans MS" pitchFamily="66" charset="0"/>
              </a:rPr>
              <a:t>çevrilidir.Bunlar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Karadeniz,Akdeniz,Ege</a:t>
            </a:r>
            <a:r>
              <a:rPr lang="tr-TR" dirty="0" smtClean="0">
                <a:latin typeface="Comic Sans MS" pitchFamily="66" charset="0"/>
              </a:rPr>
              <a:t> Denizi’dir.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Yaşadığımız il hangisidir?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Yaşadığımız ilçe hangisidir?</a:t>
            </a:r>
          </a:p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Yaşadığımız mahalle hangisidir?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849" y="1412776"/>
            <a:ext cx="280304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6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31995" y="324807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Fiziksel özelliklerimiz nelerdir?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Boyumuz,</a:t>
            </a:r>
          </a:p>
          <a:p>
            <a:r>
              <a:rPr lang="tr-TR" dirty="0" smtClean="0">
                <a:latin typeface="Comic Sans MS" pitchFamily="66" charset="0"/>
              </a:rPr>
              <a:t>Kilomuz,</a:t>
            </a:r>
          </a:p>
          <a:p>
            <a:r>
              <a:rPr lang="tr-TR" dirty="0" smtClean="0">
                <a:latin typeface="Comic Sans MS" pitchFamily="66" charset="0"/>
              </a:rPr>
              <a:t>Saç rengimiz,</a:t>
            </a:r>
          </a:p>
          <a:p>
            <a:r>
              <a:rPr lang="tr-TR" dirty="0" smtClean="0">
                <a:latin typeface="Comic Sans MS" pitchFamily="66" charset="0"/>
              </a:rPr>
              <a:t>Göz rengimiz,</a:t>
            </a:r>
          </a:p>
          <a:p>
            <a:r>
              <a:rPr lang="tr-TR" dirty="0" smtClean="0">
                <a:latin typeface="Comic Sans MS" pitchFamily="66" charset="0"/>
              </a:rPr>
              <a:t>Ten rengimiz fiziksel özelliklerimizi oluşturur.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lipart kısa pantolonlu kıvırcık saçlı erkek çocuk | Yeni Sla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33" y="4509120"/>
            <a:ext cx="1576759" cy="20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1529" y="764704"/>
            <a:ext cx="8229600" cy="9906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Bayrağımızın rengi </a:t>
            </a:r>
            <a:r>
              <a:rPr lang="tr-TR" sz="3200" dirty="0" err="1" smtClean="0">
                <a:solidFill>
                  <a:srgbClr val="FF0000"/>
                </a:solidFill>
                <a:latin typeface="Comic Sans MS" pitchFamily="66" charset="0"/>
              </a:rPr>
              <a:t>nedir,hangi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 sembollerden oluşur?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81128"/>
            <a:ext cx="2537651" cy="1628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721529" y="1988840"/>
            <a:ext cx="61926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Bayrağımızın rengi </a:t>
            </a:r>
            <a:r>
              <a:rPr lang="tr-TR" sz="2400" dirty="0" err="1" smtClean="0">
                <a:latin typeface="Comic Sans MS" pitchFamily="66" charset="0"/>
              </a:rPr>
              <a:t>kırmızıdır.Üzerinde</a:t>
            </a:r>
            <a:r>
              <a:rPr lang="tr-TR" sz="2400" dirty="0" smtClean="0">
                <a:latin typeface="Comic Sans MS" pitchFamily="66" charset="0"/>
              </a:rPr>
              <a:t> ay ve yıldız vardır.</a:t>
            </a:r>
          </a:p>
          <a:p>
            <a:endParaRPr lang="tr-TR" sz="2400" dirty="0" smtClean="0">
              <a:latin typeface="Comic Sans MS" pitchFamily="66" charset="0"/>
            </a:endParaRPr>
          </a:p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Milli marşımızın adı </a:t>
            </a:r>
            <a:r>
              <a:rPr lang="tr-TR" sz="3200" dirty="0" err="1" smtClean="0">
                <a:solidFill>
                  <a:srgbClr val="FF0000"/>
                </a:solidFill>
                <a:latin typeface="Comic Sans MS" pitchFamily="66" charset="0"/>
              </a:rPr>
              <a:t>nedir?Kim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 yazmıştır ve kim bestelemiştir?</a:t>
            </a:r>
          </a:p>
          <a:p>
            <a:endParaRPr lang="tr-TR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tr-TR" sz="2400" dirty="0" smtClean="0">
                <a:latin typeface="Comic Sans MS" pitchFamily="66" charset="0"/>
              </a:rPr>
              <a:t>Milli marşımızın adı İstiklal Marşı</a:t>
            </a:r>
          </a:p>
          <a:p>
            <a:r>
              <a:rPr lang="tr-TR" sz="2400" dirty="0" smtClean="0">
                <a:latin typeface="Comic Sans MS" pitchFamily="66" charset="0"/>
              </a:rPr>
              <a:t>Mehmet Akif Ersoy yazmıştır.</a:t>
            </a:r>
          </a:p>
          <a:p>
            <a:r>
              <a:rPr lang="tr-TR" sz="2400" dirty="0" smtClean="0">
                <a:latin typeface="Comic Sans MS" pitchFamily="66" charset="0"/>
              </a:rPr>
              <a:t>Osman Zeki </a:t>
            </a:r>
            <a:r>
              <a:rPr lang="tr-TR" sz="2400" dirty="0" err="1" smtClean="0">
                <a:latin typeface="Comic Sans MS" pitchFamily="66" charset="0"/>
              </a:rPr>
              <a:t>Üngör</a:t>
            </a:r>
            <a:r>
              <a:rPr lang="tr-TR" sz="2400" dirty="0" smtClean="0">
                <a:latin typeface="Comic Sans MS" pitchFamily="66" charset="0"/>
              </a:rPr>
              <a:t> bestelemiştir.</a:t>
            </a:r>
          </a:p>
          <a:p>
            <a:r>
              <a:rPr lang="tr-TR" sz="2400" dirty="0" smtClean="0">
                <a:latin typeface="Comic Sans MS" pitchFamily="66" charset="0"/>
              </a:rPr>
              <a:t>Bayrağımız ve İstiklal Marşı’mız bağımsızlığımızın sembolüdür.</a:t>
            </a:r>
            <a:endParaRPr lang="tr-TR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90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Atatürk nerede doğmuştur?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Selanik’te doğmuştur.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Atatürk’ün annesinin adı nedir?</a:t>
            </a:r>
          </a:p>
          <a:p>
            <a:r>
              <a:rPr lang="tr-TR" dirty="0" smtClean="0">
                <a:latin typeface="Comic Sans MS" pitchFamily="66" charset="0"/>
              </a:rPr>
              <a:t>Zübeyde Hanım’dır.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Atatürk’ün babasının adı nedir?</a:t>
            </a:r>
          </a:p>
          <a:p>
            <a:r>
              <a:rPr lang="tr-TR" dirty="0" smtClean="0">
                <a:latin typeface="Comic Sans MS" pitchFamily="66" charset="0"/>
              </a:rPr>
              <a:t>Ali Rıza Bey’dir.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Atatürk’ün kız kardeşinin adı nedir?</a:t>
            </a:r>
          </a:p>
          <a:p>
            <a:r>
              <a:rPr lang="tr-TR" dirty="0" smtClean="0">
                <a:latin typeface="Comic Sans MS" pitchFamily="66" charset="0"/>
              </a:rPr>
              <a:t>Makbule Hanım’dır.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Atatürk’e Kemal adını kim vermiştir?</a:t>
            </a:r>
          </a:p>
          <a:p>
            <a:r>
              <a:rPr lang="tr-TR" dirty="0" smtClean="0">
                <a:latin typeface="Comic Sans MS" pitchFamily="66" charset="0"/>
              </a:rPr>
              <a:t>Matematik öğretmeni vermiştir.</a:t>
            </a:r>
          </a:p>
          <a:p>
            <a:endParaRPr lang="tr-TR" dirty="0" smtClean="0">
              <a:latin typeface="Comic Sans MS" pitchFamily="66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24744"/>
            <a:ext cx="18573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46350"/>
            <a:ext cx="13239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582256"/>
            <a:ext cx="126682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581127"/>
            <a:ext cx="1278365" cy="170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47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Milli bayramlarımız hangileridir?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23 Nisan Ulusal Egemenlik ve Çocuk Bayramı</a:t>
            </a:r>
          </a:p>
          <a:p>
            <a:r>
              <a:rPr lang="tr-TR" dirty="0" smtClean="0">
                <a:latin typeface="Comic Sans MS" pitchFamily="66" charset="0"/>
              </a:rPr>
              <a:t>29 Ekim Cumhuriyet Bayramı</a:t>
            </a:r>
          </a:p>
          <a:p>
            <a:r>
              <a:rPr lang="tr-TR" dirty="0" smtClean="0">
                <a:latin typeface="Comic Sans MS" pitchFamily="66" charset="0"/>
              </a:rPr>
              <a:t>19 Mayıs Atatürk’ü </a:t>
            </a:r>
            <a:r>
              <a:rPr lang="tr-TR" dirty="0" err="1" smtClean="0">
                <a:latin typeface="Comic Sans MS" pitchFamily="66" charset="0"/>
              </a:rPr>
              <a:t>Anma,Gençlik</a:t>
            </a:r>
            <a:r>
              <a:rPr lang="tr-TR" dirty="0" smtClean="0">
                <a:latin typeface="Comic Sans MS" pitchFamily="66" charset="0"/>
              </a:rPr>
              <a:t> ve Spor Bayramı</a:t>
            </a:r>
          </a:p>
          <a:p>
            <a:r>
              <a:rPr lang="tr-TR" dirty="0" smtClean="0">
                <a:latin typeface="Comic Sans MS" pitchFamily="66" charset="0"/>
              </a:rPr>
              <a:t>30 Ağustos Zafer Bayramı</a:t>
            </a:r>
          </a:p>
          <a:p>
            <a:endParaRPr lang="tr-TR" dirty="0" smtClean="0">
              <a:latin typeface="Comic Sans MS" pitchFamily="66" charset="0"/>
            </a:endParaRPr>
          </a:p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Dini bayramlarımız hangileridir?</a:t>
            </a:r>
          </a:p>
          <a:p>
            <a:r>
              <a:rPr lang="tr-TR" dirty="0" smtClean="0">
                <a:latin typeface="Comic Sans MS" pitchFamily="66" charset="0"/>
              </a:rPr>
              <a:t>Ramazan Bayramı</a:t>
            </a:r>
          </a:p>
          <a:p>
            <a:r>
              <a:rPr lang="tr-TR" dirty="0" smtClean="0">
                <a:latin typeface="Comic Sans MS" pitchFamily="66" charset="0"/>
              </a:rPr>
              <a:t>Kurban Bayramı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4809576"/>
            <a:ext cx="1368152" cy="177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96952"/>
            <a:ext cx="2520280" cy="9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62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Kültürel mirasımıza ait öğeler nelerdir?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Gelenek ve görenekler,</a:t>
            </a:r>
          </a:p>
          <a:p>
            <a:r>
              <a:rPr lang="tr-TR" sz="2800" dirty="0" smtClean="0">
                <a:latin typeface="Comic Sans MS" pitchFamily="66" charset="0"/>
              </a:rPr>
              <a:t>Yemek çeşitleri,</a:t>
            </a:r>
          </a:p>
          <a:p>
            <a:r>
              <a:rPr lang="tr-TR" sz="2800" dirty="0" smtClean="0">
                <a:latin typeface="Comic Sans MS" pitchFamily="66" charset="0"/>
              </a:rPr>
              <a:t>Müzikler,</a:t>
            </a:r>
          </a:p>
          <a:p>
            <a:r>
              <a:rPr lang="tr-TR" sz="2800" dirty="0" smtClean="0">
                <a:latin typeface="Comic Sans MS" pitchFamily="66" charset="0"/>
              </a:rPr>
              <a:t>El sanatlar,</a:t>
            </a:r>
          </a:p>
          <a:p>
            <a:r>
              <a:rPr lang="tr-TR" sz="2800" dirty="0" smtClean="0">
                <a:latin typeface="Comic Sans MS" pitchFamily="66" charset="0"/>
              </a:rPr>
              <a:t>Oynanan oyunlar,</a:t>
            </a:r>
          </a:p>
          <a:p>
            <a:r>
              <a:rPr lang="tr-TR" sz="2800" dirty="0" smtClean="0">
                <a:latin typeface="Comic Sans MS" pitchFamily="66" charset="0"/>
              </a:rPr>
              <a:t>Mimari eserler,</a:t>
            </a:r>
          </a:p>
          <a:p>
            <a:r>
              <a:rPr lang="tr-TR" sz="2800" dirty="0" smtClean="0">
                <a:latin typeface="Comic Sans MS" pitchFamily="66" charset="0"/>
              </a:rPr>
              <a:t>Giyim,</a:t>
            </a:r>
          </a:p>
          <a:p>
            <a:r>
              <a:rPr lang="tr-TR" sz="2800" dirty="0" smtClean="0">
                <a:latin typeface="Comic Sans MS" pitchFamily="66" charset="0"/>
              </a:rPr>
              <a:t>Dil,</a:t>
            </a:r>
          </a:p>
          <a:p>
            <a:r>
              <a:rPr lang="tr-TR" sz="2800" dirty="0" smtClean="0">
                <a:latin typeface="Comic Sans MS" pitchFamily="66" charset="0"/>
              </a:rPr>
              <a:t>Din gibi öğeler kültürel mirasımızı oluşturur.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30194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432175"/>
            <a:ext cx="28479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94" y="3432175"/>
            <a:ext cx="1503610" cy="150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73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İnsanlar bir ülkeden başka ülkeye hangi sebeplerle göç ederler?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Eğitim,</a:t>
            </a:r>
          </a:p>
          <a:p>
            <a:r>
              <a:rPr lang="tr-TR" dirty="0" smtClean="0">
                <a:latin typeface="Comic Sans MS" pitchFamily="66" charset="0"/>
              </a:rPr>
              <a:t>Savaş,</a:t>
            </a:r>
          </a:p>
          <a:p>
            <a:r>
              <a:rPr lang="tr-TR" dirty="0" smtClean="0">
                <a:latin typeface="Comic Sans MS" pitchFamily="66" charset="0"/>
              </a:rPr>
              <a:t>Sağlık,</a:t>
            </a:r>
          </a:p>
          <a:p>
            <a:r>
              <a:rPr lang="tr-TR" dirty="0" smtClean="0">
                <a:latin typeface="Comic Sans MS" pitchFamily="66" charset="0"/>
              </a:rPr>
              <a:t>Kıtlık gibi sebeplerle göç ederler.</a:t>
            </a:r>
          </a:p>
          <a:p>
            <a:r>
              <a:rPr lang="tr-TR" sz="2800" dirty="0">
                <a:solidFill>
                  <a:srgbClr val="FF0000"/>
                </a:solidFill>
                <a:latin typeface="Comic Sans MS" pitchFamily="66" charset="0"/>
              </a:rPr>
              <a:t>Farklı ülkeden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ülkemize göç eden insanlara karşı nasıl davranmalıyız?</a:t>
            </a:r>
          </a:p>
          <a:p>
            <a:r>
              <a:rPr lang="tr-TR" dirty="0" smtClean="0">
                <a:latin typeface="Comic Sans MS" pitchFamily="66" charset="0"/>
              </a:rPr>
              <a:t>Saygı ve sevgi ve hoşgörü ile yaklaşmalıyız.</a:t>
            </a:r>
          </a:p>
          <a:p>
            <a:r>
              <a:rPr lang="tr-TR" dirty="0" smtClean="0">
                <a:latin typeface="Comic Sans MS" pitchFamily="66" charset="0"/>
              </a:rPr>
              <a:t>Gelen kişilerin yaşam şekillerine ve kültürlerine saygı göstermeliyiz.</a:t>
            </a:r>
          </a:p>
          <a:p>
            <a:r>
              <a:rPr lang="tr-TR" dirty="0" smtClean="0">
                <a:latin typeface="Comic Sans MS" pitchFamily="66" charset="0"/>
              </a:rPr>
              <a:t>Yabancı kültüre sahip arkadaşlarımızın sorunlarını çözmede yardımcı olmalıyız.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25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Üretim faaliyetlerimiz hangileridir?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Tarım,</a:t>
            </a:r>
          </a:p>
          <a:p>
            <a:r>
              <a:rPr lang="tr-TR" dirty="0" smtClean="0">
                <a:latin typeface="Comic Sans MS" pitchFamily="66" charset="0"/>
              </a:rPr>
              <a:t>Hayvancılık,</a:t>
            </a:r>
          </a:p>
          <a:p>
            <a:r>
              <a:rPr lang="tr-TR" dirty="0" smtClean="0">
                <a:latin typeface="Comic Sans MS" pitchFamily="66" charset="0"/>
              </a:rPr>
              <a:t>Sanayi,</a:t>
            </a:r>
          </a:p>
          <a:p>
            <a:r>
              <a:rPr lang="tr-TR" dirty="0" smtClean="0">
                <a:latin typeface="Comic Sans MS" pitchFamily="66" charset="0"/>
              </a:rPr>
              <a:t>Madencilik,</a:t>
            </a:r>
          </a:p>
          <a:p>
            <a:r>
              <a:rPr lang="tr-TR" dirty="0" smtClean="0">
                <a:latin typeface="Comic Sans MS" pitchFamily="66" charset="0"/>
              </a:rPr>
              <a:t>Balıkçılık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Bitkilerin yaşayabilmesi için nelere ihtiyacı vardır?</a:t>
            </a:r>
          </a:p>
          <a:p>
            <a:r>
              <a:rPr lang="tr-TR" dirty="0" smtClean="0">
                <a:latin typeface="Comic Sans MS" pitchFamily="66" charset="0"/>
              </a:rPr>
              <a:t>Toprak,</a:t>
            </a:r>
          </a:p>
          <a:p>
            <a:r>
              <a:rPr lang="tr-TR" dirty="0" smtClean="0">
                <a:latin typeface="Comic Sans MS" pitchFamily="66" charset="0"/>
              </a:rPr>
              <a:t>Su,</a:t>
            </a:r>
          </a:p>
          <a:p>
            <a:r>
              <a:rPr lang="tr-TR" dirty="0" smtClean="0">
                <a:latin typeface="Comic Sans MS" pitchFamily="66" charset="0"/>
              </a:rPr>
              <a:t>Hava,</a:t>
            </a:r>
          </a:p>
          <a:p>
            <a:r>
              <a:rPr lang="tr-TR" dirty="0" smtClean="0">
                <a:latin typeface="Comic Sans MS" pitchFamily="66" charset="0"/>
              </a:rPr>
              <a:t>Güneş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1442153"/>
            <a:ext cx="2205037" cy="196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88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Hayvanların yaşayabilmesi için nelere ihtiyacı vardır?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Su,</a:t>
            </a:r>
          </a:p>
          <a:p>
            <a:r>
              <a:rPr lang="tr-TR" dirty="0" smtClean="0"/>
              <a:t>Hava,</a:t>
            </a:r>
          </a:p>
          <a:p>
            <a:r>
              <a:rPr lang="tr-TR" dirty="0" smtClean="0"/>
              <a:t>Besin</a:t>
            </a:r>
          </a:p>
          <a:p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Otla beslenen hayvanlara 3 örnek verelim.</a:t>
            </a:r>
          </a:p>
          <a:p>
            <a:r>
              <a:rPr lang="tr-TR" dirty="0" smtClean="0"/>
              <a:t>İnek,</a:t>
            </a:r>
          </a:p>
          <a:p>
            <a:r>
              <a:rPr lang="tr-TR" dirty="0" smtClean="0"/>
              <a:t>At,</a:t>
            </a:r>
          </a:p>
          <a:p>
            <a:r>
              <a:rPr lang="tr-TR" dirty="0" smtClean="0"/>
              <a:t>Eşek</a:t>
            </a:r>
          </a:p>
          <a:p>
            <a:r>
              <a:rPr lang="tr-TR" sz="2800" dirty="0" smtClean="0">
                <a:solidFill>
                  <a:srgbClr val="FF0000"/>
                </a:solidFill>
              </a:rPr>
              <a:t>Etle beslenen hayvanlara 3 örnek verelim.</a:t>
            </a:r>
          </a:p>
          <a:p>
            <a:r>
              <a:rPr lang="tr-TR" dirty="0" smtClean="0"/>
              <a:t>Aslan,</a:t>
            </a:r>
          </a:p>
          <a:p>
            <a:r>
              <a:rPr lang="tr-TR" dirty="0" smtClean="0"/>
              <a:t>Kedi,</a:t>
            </a:r>
          </a:p>
          <a:p>
            <a:r>
              <a:rPr lang="tr-TR" dirty="0" smtClean="0"/>
              <a:t>Köpek</a:t>
            </a:r>
          </a:p>
          <a:p>
            <a:endParaRPr lang="tr-TR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90310"/>
            <a:ext cx="1872208" cy="156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825" y="5013176"/>
            <a:ext cx="1559209" cy="147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2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Doğal unsurlar ne </a:t>
            </a:r>
            <a:r>
              <a:rPr lang="tr-TR" sz="3200" dirty="0" err="1" smtClean="0">
                <a:solidFill>
                  <a:srgbClr val="FF0000"/>
                </a:solidFill>
                <a:latin typeface="Comic Sans MS" pitchFamily="66" charset="0"/>
              </a:rPr>
              <a:t>demektir?Çevremizdeki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 doğal unsurlara örnek verelim.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İnsan eli değmemiş, doğada kendiliğinden oluşan unsurlara doğal unsurlar denir.</a:t>
            </a:r>
          </a:p>
          <a:p>
            <a:r>
              <a:rPr lang="tr-TR" dirty="0" smtClean="0"/>
              <a:t>Dağlar,</a:t>
            </a:r>
          </a:p>
          <a:p>
            <a:r>
              <a:rPr lang="tr-TR" dirty="0" smtClean="0"/>
              <a:t>Denizler,</a:t>
            </a:r>
          </a:p>
          <a:p>
            <a:r>
              <a:rPr lang="tr-TR" dirty="0" smtClean="0"/>
              <a:t>Ovalar,</a:t>
            </a:r>
          </a:p>
          <a:p>
            <a:r>
              <a:rPr lang="tr-TR" dirty="0" smtClean="0"/>
              <a:t> Göller,</a:t>
            </a:r>
          </a:p>
          <a:p>
            <a:r>
              <a:rPr lang="tr-TR" dirty="0" smtClean="0"/>
              <a:t>Ormanlar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81229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39" y="4581128"/>
            <a:ext cx="233749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77102"/>
            <a:ext cx="2316279" cy="154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48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Geri dönüşümü olan maddeler hangileridir?</a:t>
            </a:r>
            <a:endParaRPr lang="tr-TR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Kağıt,</a:t>
            </a:r>
          </a:p>
          <a:p>
            <a:r>
              <a:rPr lang="tr-TR" dirty="0" smtClean="0"/>
              <a:t>Cam,</a:t>
            </a:r>
          </a:p>
          <a:p>
            <a:r>
              <a:rPr lang="tr-TR" dirty="0" smtClean="0"/>
              <a:t>Plastik,</a:t>
            </a:r>
          </a:p>
          <a:p>
            <a:r>
              <a:rPr lang="tr-TR" dirty="0" smtClean="0"/>
              <a:t>Metal,</a:t>
            </a:r>
          </a:p>
          <a:p>
            <a:r>
              <a:rPr lang="tr-TR" dirty="0" smtClean="0"/>
              <a:t>Piller</a:t>
            </a:r>
          </a:p>
          <a:p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</a:rPr>
              <a:t>Doğa olayları nelerdir?</a:t>
            </a:r>
          </a:p>
          <a:p>
            <a:r>
              <a:rPr lang="tr-TR" dirty="0" smtClean="0"/>
              <a:t>Kar,</a:t>
            </a:r>
          </a:p>
          <a:p>
            <a:r>
              <a:rPr lang="tr-TR" dirty="0" smtClean="0"/>
              <a:t>Yağmur,</a:t>
            </a:r>
          </a:p>
          <a:p>
            <a:r>
              <a:rPr lang="tr-TR" dirty="0" smtClean="0"/>
              <a:t>Rüzgar,</a:t>
            </a:r>
          </a:p>
          <a:p>
            <a:r>
              <a:rPr lang="tr-TR" dirty="0" smtClean="0"/>
              <a:t>Sis,</a:t>
            </a:r>
          </a:p>
          <a:p>
            <a:r>
              <a:rPr lang="tr-TR" dirty="0" smtClean="0"/>
              <a:t>Dolu</a:t>
            </a:r>
          </a:p>
          <a:p>
            <a:endParaRPr lang="tr-TR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1800200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019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7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Doğal afetlere karşı ne tür önlemler alabiliriz?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Selden korunmak için çevreyi ağaçlandırıp ormanlarımızı korumalıyız.</a:t>
            </a:r>
          </a:p>
          <a:p>
            <a:r>
              <a:rPr lang="tr-TR" sz="2800" dirty="0" smtClean="0">
                <a:latin typeface="Comic Sans MS" pitchFamily="66" charset="0"/>
              </a:rPr>
              <a:t>Çığdan ve heyelandan korunmak için çıplak yamaçları ağaçlandırmalıyız.</a:t>
            </a:r>
          </a:p>
          <a:p>
            <a:r>
              <a:rPr lang="tr-TR" sz="2800" dirty="0" smtClean="0">
                <a:latin typeface="Comic Sans MS" pitchFamily="66" charset="0"/>
              </a:rPr>
              <a:t>Depremden korunmak için </a:t>
            </a:r>
            <a:r>
              <a:rPr lang="tr-TR" sz="2800" dirty="0" err="1" smtClean="0">
                <a:latin typeface="Comic Sans MS" pitchFamily="66" charset="0"/>
              </a:rPr>
              <a:t>binaların,köprülerin,yolların</a:t>
            </a:r>
            <a:r>
              <a:rPr lang="tr-TR" sz="2800" dirty="0" smtClean="0">
                <a:latin typeface="Comic Sans MS" pitchFamily="66" charset="0"/>
              </a:rPr>
              <a:t> sağlam yapılması gerekir.</a:t>
            </a:r>
          </a:p>
          <a:p>
            <a:r>
              <a:rPr lang="tr-TR" sz="2800" dirty="0" smtClean="0">
                <a:latin typeface="Comic Sans MS" pitchFamily="66" charset="0"/>
              </a:rPr>
              <a:t>Şiddetli </a:t>
            </a:r>
            <a:r>
              <a:rPr lang="tr-TR" sz="2800" dirty="0" err="1" smtClean="0">
                <a:latin typeface="Comic Sans MS" pitchFamily="66" charset="0"/>
              </a:rPr>
              <a:t>rüzgar,fırtına</a:t>
            </a:r>
            <a:r>
              <a:rPr lang="tr-TR" sz="2800" dirty="0" smtClean="0">
                <a:latin typeface="Comic Sans MS" pitchFamily="66" charset="0"/>
              </a:rPr>
              <a:t> ve hortumun etkisinden korunmak için evlerin çatılarını sağlam yapmalıyız.</a:t>
            </a:r>
          </a:p>
          <a:p>
            <a:r>
              <a:rPr lang="tr-TR" sz="2800" dirty="0" smtClean="0">
                <a:latin typeface="Comic Sans MS" pitchFamily="66" charset="0"/>
              </a:rPr>
              <a:t>Ormanlık alanlarda ateş yakmamalıyız.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00" y="908719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02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0375" y="7014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0000"/>
                </a:solidFill>
                <a:latin typeface="Comic Sans MS" pitchFamily="66" charset="0"/>
              </a:rPr>
              <a:t>İlgi,yetenek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 ve beceri deyince aklımıza neler gelmelidir?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9083" y="3140968"/>
            <a:ext cx="8229600" cy="146876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Yapmaktan hoşlandığımız ve iyi yapabildiğimiz şeyler </a:t>
            </a:r>
            <a:r>
              <a:rPr lang="tr-TR" dirty="0" err="1" smtClean="0">
                <a:latin typeface="Comic Sans MS" pitchFamily="66" charset="0"/>
              </a:rPr>
              <a:t>gelmelidir.Mesela</a:t>
            </a:r>
            <a:r>
              <a:rPr lang="tr-TR" dirty="0" smtClean="0">
                <a:latin typeface="Comic Sans MS" pitchFamily="66" charset="0"/>
              </a:rPr>
              <a:t> şarkı </a:t>
            </a:r>
            <a:r>
              <a:rPr lang="tr-TR" dirty="0" err="1" smtClean="0">
                <a:latin typeface="Comic Sans MS" pitchFamily="66" charset="0"/>
              </a:rPr>
              <a:t>söylemek,resim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yapmak,gitar</a:t>
            </a:r>
            <a:r>
              <a:rPr lang="tr-TR" dirty="0" smtClean="0">
                <a:latin typeface="Comic Sans MS" pitchFamily="66" charset="0"/>
              </a:rPr>
              <a:t> çalmak gibi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109" y="1196752"/>
            <a:ext cx="12096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Clipart ip atlayan kız çocuğu | Yeni Slay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209550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32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Doğal afetler hangileridir?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Deprem,</a:t>
            </a:r>
          </a:p>
          <a:p>
            <a:r>
              <a:rPr lang="tr-TR" dirty="0" smtClean="0"/>
              <a:t>Çığ,</a:t>
            </a:r>
          </a:p>
          <a:p>
            <a:r>
              <a:rPr lang="tr-TR" dirty="0" smtClean="0"/>
              <a:t>Sel,</a:t>
            </a:r>
          </a:p>
          <a:p>
            <a:r>
              <a:rPr lang="tr-TR" dirty="0" smtClean="0"/>
              <a:t>Heyelan,</a:t>
            </a:r>
          </a:p>
          <a:p>
            <a:r>
              <a:rPr lang="tr-TR" dirty="0" smtClean="0"/>
              <a:t>Fırtına,</a:t>
            </a:r>
          </a:p>
          <a:p>
            <a:r>
              <a:rPr lang="tr-TR" dirty="0" smtClean="0"/>
              <a:t>Hortum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280277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89" y="3068960"/>
            <a:ext cx="2121463" cy="19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068960"/>
            <a:ext cx="1080120" cy="171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73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Yönümüzü nasıl buluruz?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Güneş’in doğduğu yön </a:t>
            </a:r>
            <a:r>
              <a:rPr lang="tr-TR" sz="2800" dirty="0" err="1" smtClean="0">
                <a:latin typeface="Comic Sans MS" pitchFamily="66" charset="0"/>
              </a:rPr>
              <a:t>doğu,battığı</a:t>
            </a:r>
            <a:r>
              <a:rPr lang="tr-TR" sz="2800" dirty="0" smtClean="0">
                <a:latin typeface="Comic Sans MS" pitchFamily="66" charset="0"/>
              </a:rPr>
              <a:t> yön batıdır.</a:t>
            </a:r>
          </a:p>
          <a:p>
            <a:r>
              <a:rPr lang="tr-TR" sz="2800" dirty="0" smtClean="0">
                <a:latin typeface="Comic Sans MS" pitchFamily="66" charset="0"/>
              </a:rPr>
              <a:t>Güneş’in doğduğu tarafa sağ kolumuzu uzattığımızda sağımız </a:t>
            </a:r>
            <a:r>
              <a:rPr lang="tr-TR" sz="2800" dirty="0" err="1" smtClean="0">
                <a:latin typeface="Comic Sans MS" pitchFamily="66" charset="0"/>
              </a:rPr>
              <a:t>doğuyu,solumuz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batıyı,önümüz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kuzeyi,arkamız</a:t>
            </a:r>
            <a:r>
              <a:rPr lang="tr-TR" sz="2800" dirty="0" smtClean="0">
                <a:latin typeface="Comic Sans MS" pitchFamily="66" charset="0"/>
              </a:rPr>
              <a:t> güneyi gösterir.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49080"/>
            <a:ext cx="122872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61048"/>
            <a:ext cx="2952328" cy="2546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29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99060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Dünya’mızın şekli nasıldır?</a:t>
            </a:r>
            <a:endParaRPr lang="tr-TR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488160"/>
          </a:xfrm>
        </p:spPr>
        <p:txBody>
          <a:bodyPr>
            <a:normAutofit/>
          </a:bodyPr>
          <a:lstStyle/>
          <a:p>
            <a:r>
              <a:rPr lang="tr-TR" sz="3200" dirty="0" smtClean="0">
                <a:latin typeface="Comic Sans MS" pitchFamily="66" charset="0"/>
              </a:rPr>
              <a:t>Dünya’nın şekli yuvarlaktır.</a:t>
            </a:r>
          </a:p>
          <a:p>
            <a:pPr marL="0" indent="0">
              <a:buNone/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Dünya, Güneş etrafındaki turunu kaç günde tamamlar?</a:t>
            </a:r>
          </a:p>
          <a:p>
            <a:pPr marL="0" indent="0">
              <a:buNone/>
            </a:pPr>
            <a:r>
              <a:rPr lang="tr-TR" sz="3200" dirty="0" smtClean="0">
                <a:latin typeface="Comic Sans MS" pitchFamily="66" charset="0"/>
              </a:rPr>
              <a:t>Üç yüz altmış beş gün altı saatte yani bir yılda tamamlar</a:t>
            </a:r>
            <a:r>
              <a:rPr lang="tr-TR" dirty="0" smtClean="0">
                <a:latin typeface="Comic Sans MS" pitchFamily="66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Dünya’nın kendi etrafında dönmesi sonucunda ne oluşur?</a:t>
            </a:r>
            <a:br>
              <a:rPr lang="tr-TR" dirty="0">
                <a:solidFill>
                  <a:srgbClr val="FF0000"/>
                </a:solidFill>
                <a:latin typeface="Comic Sans MS" pitchFamily="66" charset="0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2060848"/>
            <a:ext cx="7797552" cy="3940696"/>
          </a:xfrm>
        </p:spPr>
        <p:txBody>
          <a:bodyPr/>
          <a:lstStyle/>
          <a:p>
            <a:pPr marL="0" indent="0">
              <a:buNone/>
            </a:pPr>
            <a:r>
              <a:rPr lang="tr-TR" sz="2800" dirty="0" smtClean="0">
                <a:latin typeface="Comic Sans MS" pitchFamily="66" charset="0"/>
              </a:rPr>
              <a:t>Gece </a:t>
            </a:r>
            <a:r>
              <a:rPr lang="tr-TR" sz="2800" dirty="0">
                <a:latin typeface="Comic Sans MS" pitchFamily="66" charset="0"/>
              </a:rPr>
              <a:t>gündüz oluşur.</a:t>
            </a:r>
          </a:p>
          <a:p>
            <a:pPr marL="0" indent="0">
              <a:buNone/>
            </a:pP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Dünya’nın Güneş etrafında dolanması sonucunda ne oluşur?</a:t>
            </a:r>
          </a:p>
          <a:p>
            <a:pPr marL="0" indent="0">
              <a:buNone/>
            </a:pPr>
            <a:r>
              <a:rPr lang="tr-TR" sz="3200" dirty="0">
                <a:latin typeface="Comic Sans MS" pitchFamily="66" charset="0"/>
              </a:rPr>
              <a:t>Mevsimler oluşur.</a:t>
            </a:r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225156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50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Bireysel farklılık nedir?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Bireye özgü olan </a:t>
            </a:r>
            <a:r>
              <a:rPr lang="tr-TR" b="1" dirty="0" smtClean="0">
                <a:latin typeface="Comic Sans MS" pitchFamily="66" charset="0"/>
              </a:rPr>
              <a:t>farklı yetenek ve </a:t>
            </a:r>
            <a:r>
              <a:rPr lang="tr-TR" b="1" dirty="0" err="1" smtClean="0">
                <a:latin typeface="Comic Sans MS" pitchFamily="66" charset="0"/>
              </a:rPr>
              <a:t>özelliklerdir</a:t>
            </a:r>
            <a:r>
              <a:rPr lang="tr-TR" dirty="0" err="1" smtClean="0">
                <a:latin typeface="Comic Sans MS" pitchFamily="66" charset="0"/>
              </a:rPr>
              <a:t>.Hoşlandıklarımız</a:t>
            </a:r>
            <a:r>
              <a:rPr lang="tr-TR" dirty="0" smtClean="0">
                <a:latin typeface="Comic Sans MS" pitchFamily="66" charset="0"/>
              </a:rPr>
              <a:t> ve yeteneklerimiz birbirinden farklı </a:t>
            </a:r>
            <a:r>
              <a:rPr lang="tr-TR" dirty="0" err="1" smtClean="0">
                <a:latin typeface="Comic Sans MS" pitchFamily="66" charset="0"/>
              </a:rPr>
              <a:t>olabilir.Sağlık</a:t>
            </a:r>
            <a:r>
              <a:rPr lang="tr-TR" dirty="0" smtClean="0">
                <a:latin typeface="Comic Sans MS" pitchFamily="66" charset="0"/>
              </a:rPr>
              <a:t> </a:t>
            </a:r>
            <a:r>
              <a:rPr lang="tr-TR" dirty="0" err="1" smtClean="0">
                <a:latin typeface="Comic Sans MS" pitchFamily="66" charset="0"/>
              </a:rPr>
              <a:t>nedeniye</a:t>
            </a:r>
            <a:r>
              <a:rPr lang="tr-TR" dirty="0" smtClean="0">
                <a:latin typeface="Comic Sans MS" pitchFamily="66" charset="0"/>
              </a:rPr>
              <a:t> tekerlekli sandalye kullanan ve cihaz takan arkadaşlarımız </a:t>
            </a:r>
            <a:r>
              <a:rPr lang="tr-TR" dirty="0" err="1" smtClean="0">
                <a:latin typeface="Comic Sans MS" pitchFamily="66" charset="0"/>
              </a:rPr>
              <a:t>olabilir.Farklılıklara</a:t>
            </a:r>
            <a:r>
              <a:rPr lang="tr-TR" dirty="0" smtClean="0">
                <a:latin typeface="Comic Sans MS" pitchFamily="66" charset="0"/>
              </a:rPr>
              <a:t> saygı duymalıyız.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958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8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Çantamızı ders programına göre hazırlamak bize ne kazandırır?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Bizi planlı ve düzenli </a:t>
            </a:r>
            <a:r>
              <a:rPr lang="tr-TR" dirty="0" err="1" smtClean="0">
                <a:latin typeface="Comic Sans MS" pitchFamily="66" charset="0"/>
              </a:rPr>
              <a:t>yapar.Sınıfta</a:t>
            </a:r>
            <a:r>
              <a:rPr lang="tr-TR" dirty="0" smtClean="0">
                <a:latin typeface="Comic Sans MS" pitchFamily="66" charset="0"/>
              </a:rPr>
              <a:t> zorluk </a:t>
            </a:r>
            <a:r>
              <a:rPr lang="tr-TR" dirty="0" err="1" smtClean="0">
                <a:latin typeface="Comic Sans MS" pitchFamily="66" charset="0"/>
              </a:rPr>
              <a:t>çekmeyiz.Ayrıca</a:t>
            </a:r>
            <a:r>
              <a:rPr lang="tr-TR" dirty="0" smtClean="0">
                <a:latin typeface="Comic Sans MS" pitchFamily="66" charset="0"/>
              </a:rPr>
              <a:t> çantamızı kendimiz hazırlamalıyız.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6" y="321297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Sınıf kuralları neden gereklidir ve kuralları kim oluşturmalıdır?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395536" y="4911623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Kurallar olmazsa karışıklık </a:t>
            </a:r>
            <a:r>
              <a:rPr lang="tr-TR" sz="2400" dirty="0" err="1" smtClean="0">
                <a:latin typeface="Comic Sans MS" pitchFamily="66" charset="0"/>
              </a:rPr>
              <a:t>olur.Mesela</a:t>
            </a:r>
            <a:r>
              <a:rPr lang="tr-TR" sz="2400" dirty="0" smtClean="0">
                <a:latin typeface="Comic Sans MS" pitchFamily="66" charset="0"/>
              </a:rPr>
              <a:t> herkes aynı anda konuşursa sadece uğultu </a:t>
            </a:r>
            <a:r>
              <a:rPr lang="tr-TR" sz="2400" dirty="0" err="1" smtClean="0">
                <a:latin typeface="Comic Sans MS" pitchFamily="66" charset="0"/>
              </a:rPr>
              <a:t>oluşur.Bu</a:t>
            </a:r>
            <a:r>
              <a:rPr lang="tr-TR" sz="2400" dirty="0" smtClean="0">
                <a:latin typeface="Comic Sans MS" pitchFamily="66" charset="0"/>
              </a:rPr>
              <a:t> yüzden parmak kaldırma kuralı vardır.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64868"/>
            <a:ext cx="1835696" cy="189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204864"/>
            <a:ext cx="1403648" cy="123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0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Nezaket ifadeleri nelerdir?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/>
          <a:lstStyle/>
          <a:p>
            <a:r>
              <a:rPr lang="tr-TR" dirty="0" smtClean="0">
                <a:latin typeface="Comic Sans MS" pitchFamily="66" charset="0"/>
              </a:rPr>
              <a:t>Teşekkür ederim,</a:t>
            </a:r>
          </a:p>
          <a:p>
            <a:r>
              <a:rPr lang="tr-TR" dirty="0" smtClean="0">
                <a:latin typeface="Comic Sans MS" pitchFamily="66" charset="0"/>
              </a:rPr>
              <a:t>Pardon,</a:t>
            </a:r>
          </a:p>
          <a:p>
            <a:r>
              <a:rPr lang="tr-TR" dirty="0" smtClean="0">
                <a:latin typeface="Comic Sans MS" pitchFamily="66" charset="0"/>
              </a:rPr>
              <a:t>Lütfen,</a:t>
            </a:r>
          </a:p>
          <a:p>
            <a:r>
              <a:rPr lang="tr-TR" dirty="0" smtClean="0">
                <a:latin typeface="Comic Sans MS" pitchFamily="66" charset="0"/>
              </a:rPr>
              <a:t>Rica ederim,</a:t>
            </a:r>
          </a:p>
          <a:p>
            <a:r>
              <a:rPr lang="tr-TR" dirty="0" smtClean="0">
                <a:latin typeface="Comic Sans MS" pitchFamily="66" charset="0"/>
              </a:rPr>
              <a:t>Geçmiş olsun,</a:t>
            </a:r>
          </a:p>
          <a:p>
            <a:r>
              <a:rPr lang="tr-TR" dirty="0" smtClean="0">
                <a:latin typeface="Comic Sans MS" pitchFamily="66" charset="0"/>
              </a:rPr>
              <a:t>Özür dilerim gibi ifadelerdir.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829694" cy="28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9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Oyun oynarken uymamız gereken  kurallar nelerdir?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Oynanacak oyuna birlikte karar vermeliyiz.</a:t>
            </a:r>
          </a:p>
          <a:p>
            <a:r>
              <a:rPr lang="tr-TR" dirty="0" smtClean="0"/>
              <a:t>Oyuna katılmak istediğimizde arkadaşlarımızdan izin istemeliyiz.</a:t>
            </a:r>
          </a:p>
          <a:p>
            <a:r>
              <a:rPr lang="tr-TR" dirty="0" smtClean="0"/>
              <a:t>Oyun arkadaşlarımıza eşit ve adil davranmalıyız.</a:t>
            </a:r>
          </a:p>
          <a:p>
            <a:r>
              <a:rPr lang="tr-TR" dirty="0" smtClean="0"/>
              <a:t>Kazanan tarafı tebrik </a:t>
            </a:r>
            <a:r>
              <a:rPr lang="tr-TR" dirty="0" err="1" smtClean="0"/>
              <a:t>etmeliyiz.Kaybedenle</a:t>
            </a:r>
            <a:r>
              <a:rPr lang="tr-TR" dirty="0" smtClean="0"/>
              <a:t> dalga geçmemeliyiz.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62945"/>
            <a:ext cx="1714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7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Paramızı harcarken nelere dikkat etmeliyiz?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981200"/>
            <a:ext cx="8229600" cy="4876800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Comic Sans MS" pitchFamily="66" charset="0"/>
              </a:rPr>
              <a:t>Öncelikle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ihtiyaçlarımızı</a:t>
            </a:r>
            <a:r>
              <a:rPr lang="tr-TR" sz="2800" dirty="0" smtClean="0">
                <a:latin typeface="Comic Sans MS" pitchFamily="66" charset="0"/>
              </a:rPr>
              <a:t> almalı daha sonra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</a:rPr>
              <a:t>isteklerimizi</a:t>
            </a:r>
            <a:r>
              <a:rPr lang="tr-TR" sz="2800" dirty="0" smtClean="0">
                <a:latin typeface="Comic Sans MS" pitchFamily="66" charset="0"/>
              </a:rPr>
              <a:t> </a:t>
            </a:r>
            <a:r>
              <a:rPr lang="tr-TR" sz="2800" dirty="0" err="1" smtClean="0">
                <a:latin typeface="Comic Sans MS" pitchFamily="66" charset="0"/>
              </a:rPr>
              <a:t>almalıyız.Paramızı</a:t>
            </a:r>
            <a:r>
              <a:rPr lang="tr-TR" sz="2800" dirty="0" smtClean="0">
                <a:latin typeface="Comic Sans MS" pitchFamily="66" charset="0"/>
              </a:rPr>
              <a:t> harcarken bilinçli olmalıyız.</a:t>
            </a:r>
            <a:endParaRPr lang="tr-TR" sz="2800" dirty="0"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1048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3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Akraba nedir? </a:t>
            </a:r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Hala,amca,dayı,teyze,dede</a:t>
            </a:r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 ve kuzen kime denir?</a:t>
            </a:r>
            <a:endParaRPr lang="tr-T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3201219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Comic Sans MS" pitchFamily="66" charset="0"/>
              </a:rPr>
              <a:t>Kan bağıyla ya da evlilik yoluyla birbirine bağlı kişilere Akraba denir.</a:t>
            </a:r>
          </a:p>
          <a:p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Hala</a:t>
            </a:r>
            <a:r>
              <a:rPr lang="tr-TR" b="1" dirty="0" err="1" smtClean="0">
                <a:latin typeface="Comic Sans MS" pitchFamily="66" charset="0"/>
              </a:rPr>
              <a:t>:</a:t>
            </a:r>
            <a:r>
              <a:rPr lang="tr-TR" dirty="0" err="1" smtClean="0">
                <a:latin typeface="Comic Sans MS" pitchFamily="66" charset="0"/>
              </a:rPr>
              <a:t>Babamızın</a:t>
            </a:r>
            <a:r>
              <a:rPr lang="tr-TR" dirty="0" smtClean="0">
                <a:latin typeface="Comic Sans MS" pitchFamily="66" charset="0"/>
              </a:rPr>
              <a:t> kız kardeşi,</a:t>
            </a:r>
          </a:p>
          <a:p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Amca</a:t>
            </a:r>
            <a:r>
              <a:rPr lang="tr-TR" dirty="0" err="1" smtClean="0">
                <a:latin typeface="Comic Sans MS" pitchFamily="66" charset="0"/>
              </a:rPr>
              <a:t>:Babamızın</a:t>
            </a:r>
            <a:r>
              <a:rPr lang="tr-TR" dirty="0" smtClean="0">
                <a:latin typeface="Comic Sans MS" pitchFamily="66" charset="0"/>
              </a:rPr>
              <a:t> erkek kardeşi,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Dayı: </a:t>
            </a:r>
            <a:r>
              <a:rPr lang="tr-TR" dirty="0" smtClean="0">
                <a:latin typeface="Comic Sans MS" pitchFamily="66" charset="0"/>
              </a:rPr>
              <a:t>Annemizin erkek kardeşi,</a:t>
            </a:r>
          </a:p>
          <a:p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Teyze:</a:t>
            </a:r>
            <a:r>
              <a:rPr lang="tr-TR" dirty="0" err="1" smtClean="0">
                <a:latin typeface="Comic Sans MS" pitchFamily="66" charset="0"/>
              </a:rPr>
              <a:t>Annemizin</a:t>
            </a:r>
            <a:r>
              <a:rPr lang="tr-TR" dirty="0" smtClean="0">
                <a:latin typeface="Comic Sans MS" pitchFamily="66" charset="0"/>
              </a:rPr>
              <a:t> kız kardeşi,</a:t>
            </a:r>
          </a:p>
          <a:p>
            <a:r>
              <a:rPr lang="tr-TR" b="1" dirty="0" err="1" smtClean="0">
                <a:solidFill>
                  <a:srgbClr val="FF0000"/>
                </a:solidFill>
                <a:latin typeface="Comic Sans MS" pitchFamily="66" charset="0"/>
              </a:rPr>
              <a:t>Dede:</a:t>
            </a:r>
            <a:r>
              <a:rPr lang="tr-TR" dirty="0" err="1" smtClean="0">
                <a:latin typeface="Comic Sans MS" pitchFamily="66" charset="0"/>
              </a:rPr>
              <a:t>Anne</a:t>
            </a:r>
            <a:r>
              <a:rPr lang="tr-TR" dirty="0" smtClean="0">
                <a:latin typeface="Comic Sans MS" pitchFamily="66" charset="0"/>
              </a:rPr>
              <a:t> ve babamızın babaları,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Comic Sans MS" pitchFamily="66" charset="0"/>
              </a:rPr>
              <a:t>Kuzen: </a:t>
            </a:r>
            <a:r>
              <a:rPr lang="tr-TR" dirty="0" smtClean="0">
                <a:latin typeface="Comic Sans MS" pitchFamily="66" charset="0"/>
              </a:rPr>
              <a:t>Kardeş çocukları </a:t>
            </a:r>
            <a:endParaRPr lang="tr-TR" dirty="0"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29000"/>
            <a:ext cx="273595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9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442</TotalTime>
  <Words>1070</Words>
  <Application>Microsoft Office PowerPoint</Application>
  <PresentationFormat>Ekran Gösterisi (4:3)</PresentationFormat>
  <Paragraphs>227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Netlik</vt:lpstr>
      <vt:lpstr>2.SINIF HAYAT BİLGİSİ GENEL TEKRAR</vt:lpstr>
      <vt:lpstr>Fiziksel özelliklerimiz nelerdir?</vt:lpstr>
      <vt:lpstr>İlgi,yetenek ve beceri deyince aklımıza neler gelmelidir?</vt:lpstr>
      <vt:lpstr>Bireysel farklılık nedir?</vt:lpstr>
      <vt:lpstr>Çantamızı ders programına göre hazırlamak bize ne kazandırır?</vt:lpstr>
      <vt:lpstr>Nezaket ifadeleri nelerdir?</vt:lpstr>
      <vt:lpstr>Oyun oynarken uymamız gereken  kurallar nelerdir?</vt:lpstr>
      <vt:lpstr>Paramızı harcarken nelere dikkat etmeliyiz?</vt:lpstr>
      <vt:lpstr>Akraba nedir? Hala,amca,dayı,teyze,dede ve kuzen kime denir?</vt:lpstr>
      <vt:lpstr>Evdeki sorumluluklarımız nelerdir?</vt:lpstr>
      <vt:lpstr>İhtiyaç ve istek arasındaki fark nedir?</vt:lpstr>
      <vt:lpstr>Kaynaklarımızı tasarruflu kullanmak için neler yapmalıyız?</vt:lpstr>
      <vt:lpstr>Sağlığımız için çalışanlar kimlerdir?</vt:lpstr>
      <vt:lpstr>Sonbahar meyve ve sebzeleri hangileridir?</vt:lpstr>
      <vt:lpstr>Dengeli beslenme nedir?</vt:lpstr>
      <vt:lpstr>Kara yolu taşıtları hangileridir?</vt:lpstr>
      <vt:lpstr>Güvenli bir yolculuk için nelere dikkat etmek gerekir?</vt:lpstr>
      <vt:lpstr>Güvenli oyun alanları nerelerdir?</vt:lpstr>
      <vt:lpstr>Ülkemizin adı nedir?</vt:lpstr>
      <vt:lpstr>Bayrağımızın rengi nedir,hangi sembollerden oluşur?</vt:lpstr>
      <vt:lpstr>Atatürk nerede doğmuştur?</vt:lpstr>
      <vt:lpstr>Milli bayramlarımız hangileridir?</vt:lpstr>
      <vt:lpstr>Kültürel mirasımıza ait öğeler nelerdir?</vt:lpstr>
      <vt:lpstr>İnsanlar bir ülkeden başka ülkeye hangi sebeplerle göç ederler?</vt:lpstr>
      <vt:lpstr>Üretim faaliyetlerimiz hangileridir?</vt:lpstr>
      <vt:lpstr>Hayvanların yaşayabilmesi için nelere ihtiyacı vardır?</vt:lpstr>
      <vt:lpstr>Doğal unsurlar ne demektir?Çevremizdeki doğal unsurlara örnek verelim.</vt:lpstr>
      <vt:lpstr>Geri dönüşümü olan maddeler hangileridir?</vt:lpstr>
      <vt:lpstr>Doğal afetlere karşı ne tür önlemler alabiliriz?</vt:lpstr>
      <vt:lpstr>Doğal afetler hangileridir?</vt:lpstr>
      <vt:lpstr>Yönümüzü nasıl buluruz?</vt:lpstr>
      <vt:lpstr>Dünya’mızın şekli nasıldır?</vt:lpstr>
      <vt:lpstr>Dünya’nın kendi etrafında dönmesi sonucunda ne oluşur?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2.SINIF HAYAT BİLGİSİ GENEL TEKRAR</dc:title>
  <dc:creator>Acer</dc:creator>
  <cp:lastModifiedBy>Acer</cp:lastModifiedBy>
  <cp:revision>34</cp:revision>
  <dcterms:created xsi:type="dcterms:W3CDTF">2022-05-13T19:47:14Z</dcterms:created>
  <dcterms:modified xsi:type="dcterms:W3CDTF">2022-05-16T23:17:10Z</dcterms:modified>
</cp:coreProperties>
</file>